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96" r:id="rId2"/>
    <p:sldId id="261" r:id="rId3"/>
    <p:sldId id="446" r:id="rId4"/>
    <p:sldId id="433" r:id="rId5"/>
    <p:sldId id="442" r:id="rId6"/>
    <p:sldId id="440" r:id="rId7"/>
    <p:sldId id="434" r:id="rId8"/>
    <p:sldId id="435" r:id="rId9"/>
    <p:sldId id="445" r:id="rId10"/>
    <p:sldId id="441" r:id="rId11"/>
    <p:sldId id="436" r:id="rId12"/>
    <p:sldId id="437" r:id="rId13"/>
    <p:sldId id="438" r:id="rId14"/>
    <p:sldId id="439" r:id="rId15"/>
    <p:sldId id="27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1pPr>
    <a:lvl2pPr marL="0" marR="0" indent="2286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2pPr>
    <a:lvl3pPr marL="0" marR="0" indent="4572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3pPr>
    <a:lvl4pPr marL="0" marR="0" indent="6858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4pPr>
    <a:lvl5pPr marL="0" marR="0" indent="9144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5pPr>
    <a:lvl6pPr marL="0" marR="0" indent="11430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6pPr>
    <a:lvl7pPr marL="0" marR="0" indent="13716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7pPr>
    <a:lvl8pPr marL="0" marR="0" indent="16002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8pPr>
    <a:lvl9pPr marL="0" marR="0" indent="1828800" algn="ctr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75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j-lt"/>
        <a:ea typeface="+mj-ea"/>
        <a:cs typeface="+mj-cs"/>
        <a:sym typeface="Aleo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62"/>
  </p:normalViewPr>
  <p:slideViewPr>
    <p:cSldViewPr snapToGrid="0" snapToObjects="1">
      <p:cViewPr varScale="1">
        <p:scale>
          <a:sx n="52" d="100"/>
          <a:sy n="52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tzmarketing.com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ertz Marketing"/>
          <p:cNvSpPr txBox="1"/>
          <p:nvPr/>
        </p:nvSpPr>
        <p:spPr>
          <a:xfrm>
            <a:off x="2890212" y="11952831"/>
            <a:ext cx="406109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/>
            </a:lvl1pPr>
          </a:lstStyle>
          <a:p>
            <a:r>
              <a:t>Vertz Marketing	</a:t>
            </a:r>
          </a:p>
        </p:txBody>
      </p:sp>
      <p:sp>
        <p:nvSpPr>
          <p:cNvPr id="12" name="www.vertzmarketing.com"/>
          <p:cNvSpPr txBox="1"/>
          <p:nvPr/>
        </p:nvSpPr>
        <p:spPr>
          <a:xfrm>
            <a:off x="10161452" y="11952831"/>
            <a:ext cx="406109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www.vertzmarketing.com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B59C-366D-A042-A15D-5429834F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49615-0E07-DC42-998F-52B5548AF9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696BA0-9F03-EC43-A808-1F92E0C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mage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Image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931333" indent="-931333"/>
            <a:lvl2pPr marL="1490133" indent="-931333"/>
            <a:lvl3pPr marL="2048933" indent="-931333"/>
            <a:lvl4pPr marL="2607733" indent="-931333"/>
            <a:lvl5pPr marL="3166533" indent="-931333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>
            <a:spLocks noGrp="1"/>
          </p:cNvSpPr>
          <p:nvPr>
            <p:ph type="pic" idx="13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sz="quarter" idx="15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1244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</a:lvl1pPr>
          </a:lstStyle>
          <a:p>
            <a:r>
              <a:t>–Johnny Appleseed</a:t>
            </a:r>
          </a:p>
        </p:txBody>
      </p:sp>
      <p:sp>
        <p:nvSpPr>
          <p:cNvPr id="101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2387600" y="5867400"/>
            <a:ext cx="19621500" cy="1244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1pPr>
      <a:lvl2pPr marL="0" marR="0" indent="2286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2pPr>
      <a:lvl3pPr marL="0" marR="0" indent="4572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3pPr>
      <a:lvl4pPr marL="0" marR="0" indent="6858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4pPr>
      <a:lvl5pPr marL="0" marR="0" indent="9144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5pPr>
      <a:lvl6pPr marL="0" marR="0" indent="11430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6pPr>
      <a:lvl7pPr marL="0" marR="0" indent="13716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7pPr>
      <a:lvl8pPr marL="0" marR="0" indent="16002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8pPr>
      <a:lvl9pPr marL="0" marR="0" indent="18288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9pPr>
    </p:titleStyle>
    <p:bodyStyle>
      <a:lvl1pPr marL="91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1pPr>
      <a:lvl2pPr marL="155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2pPr>
      <a:lvl3pPr marL="218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3pPr>
      <a:lvl4pPr marL="282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4pPr>
      <a:lvl5pPr marL="345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5pPr>
      <a:lvl6pPr marL="409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6pPr>
      <a:lvl7pPr marL="472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7pPr>
      <a:lvl8pPr marL="5360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8pPr>
      <a:lvl9pPr marL="5995865" marR="0" indent="-915865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500" b="0" i="0" u="none" strike="noStrike" cap="none" spc="0" baseline="0">
          <a:ln>
            <a:noFill/>
          </a:ln>
          <a:solidFill>
            <a:srgbClr val="53585F"/>
          </a:solidFill>
          <a:uFillTx/>
          <a:latin typeface="+mj-lt"/>
          <a:ea typeface="+mj-ea"/>
          <a:cs typeface="+mj-cs"/>
          <a:sym typeface="Aleo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IMV@VERTZMARKETING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relief.sba.gov/#/" TargetMode="External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funding-programs/loans/paycheck-protection-program" TargetMode="External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sconsinsbdc.org/services/covid-1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009292"/>
            <a:ext cx="16459200" cy="1266092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State &amp; Federal Grant &amp; Loan Options</a:t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D8173-D1DC-C949-A1BD-44D758F9F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666" y="10488893"/>
            <a:ext cx="2749551" cy="2749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2BF18-C395-7247-BB2E-0A0BEBEE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24" y="6858000"/>
            <a:ext cx="3108778" cy="2735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F6497-036D-E040-A765-3C6BB0808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546" y="6858000"/>
            <a:ext cx="6502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2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242177"/>
            <a:ext cx="16061814" cy="912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Dates: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Small Businesses &amp; Sole Proprietorships Can Start Applying on April 3</a:t>
            </a:r>
            <a:r>
              <a:rPr lang="en-US" sz="4400" baseline="30000" dirty="0">
                <a:solidFill>
                  <a:srgbClr val="002060"/>
                </a:solidFill>
              </a:rPr>
              <a:t>rd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Independent Contractors &amp; Self-Employed Can Start Applying on April 10</a:t>
            </a:r>
            <a:r>
              <a:rPr lang="en-US" sz="4400" baseline="30000" dirty="0">
                <a:solidFill>
                  <a:srgbClr val="002060"/>
                </a:solidFill>
              </a:rPr>
              <a:t>th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Apply Right Away – There is a Funding Cap!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Application is 1 Page Only! Should Take 3 Minutes To Apply!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E821A1D-0C78-3944-BA52-FCCA2BFA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19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607917"/>
            <a:ext cx="16061814" cy="8388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What you can use the funds for: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Payroll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Rent or Mortgage on Business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Business Utilities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Employee Benefits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Interest on Existing Business Loans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F26400B3-2419-044F-A761-081A41FA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24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4095232"/>
            <a:ext cx="16061814" cy="741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‘Covered Period’ = February 15 to June 30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You need to track what you spent money on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Are you doing your best to maintain and re-hire employees?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You will need to provide documentation to the SBA so your funding is turned into a grant (forgivable loan)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3A731B0A-4669-4148-A1CB-40755C5F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29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4095234"/>
            <a:ext cx="16061814" cy="741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Payroll Tax Relief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You can forgo paying any further payroll taxes for your employees for the rest of 2020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This is not a waiver of payment - this is still owed in the future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50% must be repaid in 2021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50% must be repaid in 2022</a:t>
            </a: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21881A7C-CECA-A046-91DA-3BF4B753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642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State Future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75079" y="3351004"/>
            <a:ext cx="16061814" cy="811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Leadership of both parties and Governor are working on a package to fill gaps of the CARES Act for small business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Ideas include: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Wisconsin Payroll Tax Holiday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Grant Gap for Reduced Payroll Formula of CARES Act Convertible Grant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Unemployment Insurance Tax Holiday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Sales Tax Holiday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3600" dirty="0">
                <a:solidFill>
                  <a:srgbClr val="002060"/>
                </a:solidFill>
              </a:rPr>
              <a:t>Real Loan/Grant Opportunities</a:t>
            </a: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618AA57F-48C4-6B42-BEB9-749AD1E6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46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HANK YOU"/>
          <p:cNvSpPr txBox="1"/>
          <p:nvPr/>
        </p:nvSpPr>
        <p:spPr>
          <a:xfrm>
            <a:off x="-4853066" y="6121594"/>
            <a:ext cx="18514487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Aleo-Regular"/>
                <a:ea typeface="Aleo-Regular"/>
                <a:cs typeface="Aleo-Regular"/>
                <a:sym typeface="Aleo-Regular"/>
              </a:defRPr>
            </a:lvl1pPr>
          </a:lstStyle>
          <a:p>
            <a:endParaRPr dirty="0"/>
          </a:p>
        </p:txBody>
      </p:sp>
      <p:pic>
        <p:nvPicPr>
          <p:cNvPr id="317" name="Vertz Marketing Logo Color.png" descr="Vertz Marketing Logo Color.png"/>
          <p:cNvPicPr>
            <a:picLocks noChangeAspect="1"/>
          </p:cNvPicPr>
          <p:nvPr/>
        </p:nvPicPr>
        <p:blipFill>
          <a:blip r:embed="rId2"/>
          <a:srcRect t="4122"/>
          <a:stretch>
            <a:fillRect/>
          </a:stretch>
        </p:blipFill>
        <p:spPr>
          <a:xfrm>
            <a:off x="9641772" y="2577627"/>
            <a:ext cx="5100456" cy="489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9" name="TIMV@VERTZMARKETING.COM"/>
          <p:cNvSpPr txBox="1"/>
          <p:nvPr/>
        </p:nvSpPr>
        <p:spPr>
          <a:xfrm>
            <a:off x="3032218" y="9725002"/>
            <a:ext cx="10237056" cy="93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2400"/>
              </a:spcBef>
              <a:defRPr sz="5000" u="sng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  <a:hlinkClick r:id="rId3"/>
              </a:defRPr>
            </a:lvl1pPr>
          </a:lstStyle>
          <a:p>
            <a:pPr>
              <a:defRPr u="none"/>
            </a:pPr>
            <a:endParaRPr u="sng" dirty="0">
              <a:hlinkClick r:id="rId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 advAuto="0"/>
      <p:bldP spid="317" grpId="2" animBg="1" advAuto="0"/>
      <p:bldP spid="319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6" y="3773371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City of Milwaukee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25652" y="5573134"/>
            <a:ext cx="16061814" cy="559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City of Milwaukee Business Restart Grants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Up to $15,000 grant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Companies under 20 employees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Applications not yet available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A94C73E3-09F5-B54A-8FB1-5E6F6A9D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2" animBg="1" advAuto="0"/>
      <p:bldP spid="182" grpId="1" animBg="1" advAuto="0"/>
      <p:bldP spid="183" grpId="3" animBg="1" advAuto="0"/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6" y="3773371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Wisconsin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25652" y="3988598"/>
            <a:ext cx="16061814" cy="876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https://wisconsinsbdc.org/services/covid-19</a:t>
            </a: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Small Business 20/20 Program - $20K Grant (2 Months Payroll &amp; Rent). Need to be a current loan holder of WWBIC (Wisconsin Women’s Business Initiative Corporation – </a:t>
            </a:r>
            <a:r>
              <a:rPr lang="en-US" sz="4400" dirty="0" err="1">
                <a:solidFill>
                  <a:srgbClr val="002060"/>
                </a:solidFill>
              </a:rPr>
              <a:t>wwbic.com</a:t>
            </a:r>
            <a:r>
              <a:rPr lang="en-US" sz="4400" dirty="0">
                <a:solidFill>
                  <a:srgbClr val="002060"/>
                </a:solidFill>
              </a:rPr>
              <a:t>) or MEDC (Milwaukee Economic Development Corporation – </a:t>
            </a:r>
            <a:r>
              <a:rPr lang="en-US" sz="4400" dirty="0" err="1">
                <a:solidFill>
                  <a:srgbClr val="002060"/>
                </a:solidFill>
              </a:rPr>
              <a:t>medconline.com</a:t>
            </a:r>
            <a:r>
              <a:rPr lang="en-US" sz="4400" dirty="0">
                <a:solidFill>
                  <a:srgbClr val="002060"/>
                </a:solidFill>
              </a:rPr>
              <a:t>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Announced 5-19-20. Companies up to 20 full time employees &amp; under $2 million in revenue are eligible for a one-time state grant of $2,500. Applications available in June.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A94C73E3-09F5-B54A-8FB1-5E6F6A9DE1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67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2499919"/>
            <a:ext cx="16061814" cy="1060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Federal Disaster Loan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https://covid19relief.sba.gov/#/</a:t>
            </a:r>
            <a:r>
              <a:rPr lang="en-US" sz="4400" dirty="0">
                <a:solidFill>
                  <a:srgbClr val="002060"/>
                </a:solidFill>
                <a:sym typeface="Aleo-Regular"/>
              </a:rPr>
              <a:t> </a:t>
            </a:r>
            <a:r>
              <a:rPr lang="en-US" sz="4000" dirty="0">
                <a:solidFill>
                  <a:srgbClr val="002060"/>
                </a:solidFill>
                <a:sym typeface="Aleo-Regular"/>
              </a:rPr>
              <a:t>- not through a SBA lender bank</a:t>
            </a: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Can apply to receive UP TO $10K emergency advance that could then be given as a grant. $10K Grant link is: </a:t>
            </a:r>
            <a:r>
              <a:rPr lang="en-US" sz="4000" dirty="0">
                <a:solidFill>
                  <a:srgbClr val="002060"/>
                </a:solidFill>
                <a:sym typeface="Ale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https://covid19relief.sba.gov/#/</a:t>
            </a:r>
            <a:r>
              <a:rPr lang="en-US" sz="4000" dirty="0">
                <a:solidFill>
                  <a:srgbClr val="002060"/>
                </a:solidFill>
                <a:sym typeface="Aleo-Regular"/>
              </a:rPr>
              <a:t> (applications currently not being taken as the program is underfunded)</a:t>
            </a: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Loans under $200K do not require a personal guaranty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No payments, interest for 12 months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Interest rate is 3.75%, up to 30 years amortization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64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784889"/>
            <a:ext cx="16061814" cy="803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However, the EIDL program is having large problems as over 4 million companies have applied for funding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SBA changed direction and instead of a $10K grant it’s a grant of $1,000 per employee UP TO $10K &amp; will take several weeks to process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Instead of up to a $2 million loan – loans right now are capped at $150K and will take 30 to 45+ days to process.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92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287826"/>
            <a:ext cx="16061814" cy="902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Entities applying for loans under the Disaster Loan Program in response to COVID-19 may, during the covered period, request an emergency advance from the Administrator of up to $10,000, which does not have to be repaid, even if the loan application is later denied. The Administrator is charged with verifying an applicant’s eligibility by accepting a “self-certification.” Advances are to be awarded within three days of an application.</a:t>
            </a:r>
          </a:p>
          <a:p>
            <a:pPr algn="l"/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Advances may be used for purposes already authorized under the SBA Disaster Loan Program, including: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Providing sick leave to employees unable to work due to direct effect of COVID-19;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Maintaining payroll during business disruptions during slow-downs;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Meeting increased supply chain costs;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Making rent or mortgage payments; and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Repaying debts that cannot be paid due to lost revenue.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45EFDE4-E226-A649-AAFF-7AFE1041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14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2610720"/>
            <a:ext cx="16061814" cy="10383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CARES ACT Convertible Grant – Paycheck Protection Program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https://www.sba.gov/funding-programs/loans/paycheck-protection-program</a:t>
            </a:r>
            <a:endParaRPr lang="en-US" sz="4000" dirty="0">
              <a:solidFill>
                <a:srgbClr val="002060"/>
              </a:solidFill>
              <a:sym typeface="Aleo-Regular"/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</a:rPr>
              <a:t>Up to 100% can be turned into a grant (convertible loan)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</a:rPr>
              <a:t>Treasury secretary claims these will be processed and funded within one day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  <a:sym typeface="Aleo-Regular"/>
              </a:rPr>
              <a:t>Here’s the formula for what you can get….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sz="8000" dirty="0"/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CD7B3541-99BA-984E-B4F7-74E81856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50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34207" y="3691503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00939" y="3546874"/>
            <a:ext cx="16061814" cy="851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Formula: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What’s your average monthly payroll including all taxes over the past 12 months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What your average monthly cost for healthcare, dental, vision, retirement (any benefits you give your employees)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Take that monthly average the multiply by 2.5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400" dirty="0">
                <a:solidFill>
                  <a:srgbClr val="002060"/>
                </a:solidFill>
              </a:rPr>
              <a:t>This is the amount of your convertible grant</a:t>
            </a:r>
          </a:p>
          <a:p>
            <a:pPr algn="l" defTabSz="584200">
              <a:lnSpc>
                <a:spcPct val="90000"/>
              </a:lnSpc>
              <a:spcBef>
                <a:spcPts val="3800"/>
              </a:spcBef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E821A1D-0C78-3944-BA52-FCCA2BFA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80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2951712" y="3394941"/>
            <a:ext cx="18492959" cy="8107577"/>
          </a:xfrm>
          <a:prstGeom prst="rect">
            <a:avLst/>
          </a:prstGeom>
          <a:solidFill>
            <a:srgbClr val="F5F5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" name="Value of SEO"/>
          <p:cNvSpPr txBox="1"/>
          <p:nvPr/>
        </p:nvSpPr>
        <p:spPr>
          <a:xfrm>
            <a:off x="2923443" y="1051770"/>
            <a:ext cx="18514486" cy="134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US" dirty="0"/>
              <a:t>Federal SBA Resources</a:t>
            </a:r>
            <a:endParaRPr dirty="0"/>
          </a:p>
        </p:txBody>
      </p:sp>
      <p:sp>
        <p:nvSpPr>
          <p:cNvPr id="183" name="Group"/>
          <p:cNvSpPr/>
          <p:nvPr/>
        </p:nvSpPr>
        <p:spPr>
          <a:xfrm>
            <a:off x="2939329" y="3697923"/>
            <a:ext cx="1395980" cy="1208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400"/>
                </a:lnTo>
                <a:lnTo>
                  <a:pt x="10800" y="21600"/>
                </a:lnTo>
                <a:lnTo>
                  <a:pt x="0" y="144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8D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Studies show it’s the most trust form of search results.…"/>
          <p:cNvSpPr txBox="1"/>
          <p:nvPr/>
        </p:nvSpPr>
        <p:spPr>
          <a:xfrm>
            <a:off x="5050366" y="3018439"/>
            <a:ext cx="16061814" cy="813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endParaRPr lang="en-US" sz="4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</a:rPr>
              <a:t>How Loan Forgiveness Will Likely Work  (source: senior Treasury &amp; SBA Officials)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</a:rPr>
              <a:t>Loan forgiveness will apply so long as your employees are rehired by June 30</a:t>
            </a:r>
            <a:r>
              <a:rPr lang="en-US" sz="4000" baseline="30000" dirty="0">
                <a:solidFill>
                  <a:srgbClr val="002060"/>
                </a:solidFill>
              </a:rPr>
              <a:t>th</a:t>
            </a:r>
            <a:r>
              <a:rPr lang="en-US" sz="4000" dirty="0">
                <a:solidFill>
                  <a:srgbClr val="002060"/>
                </a:solidFill>
              </a:rPr>
              <a:t>. Use 75% of your proceeds for payroll (this guidance may change)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</a:rPr>
              <a:t>Amount forgiven is not treated as taxable income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</a:rPr>
              <a:t>Reasonable that banks will fund you within a few business days</a:t>
            </a:r>
          </a:p>
          <a:p>
            <a:pPr marL="1143000" indent="-1143000" algn="l" defTabSz="5842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Aleo-Regular"/>
                <a:ea typeface="Aleo-Regular"/>
                <a:cs typeface="Aleo-Regular"/>
                <a:sym typeface="Aleo-Regular"/>
              </a:defRPr>
            </a:pPr>
            <a:r>
              <a:rPr lang="en-US" sz="4000" dirty="0">
                <a:solidFill>
                  <a:srgbClr val="002060"/>
                </a:solidFill>
              </a:rPr>
              <a:t>Guidance on how you use your funds has been literally changing each hour for the past two days – expect more changes.</a:t>
            </a:r>
          </a:p>
        </p:txBody>
      </p:sp>
      <p:pic>
        <p:nvPicPr>
          <p:cNvPr id="6" name="Vertz Marketing Logo Color.png" descr="Vertz Marketing Logo Color.png">
            <a:extLst>
              <a:ext uri="{FF2B5EF4-FFF2-40B4-BE49-F238E27FC236}">
                <a16:creationId xmlns:a16="http://schemas.microsoft.com/office/drawing/2014/main" id="{9E821A1D-0C78-3944-BA52-FCCA2BFA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22"/>
          <a:stretch>
            <a:fillRect/>
          </a:stretch>
        </p:blipFill>
        <p:spPr>
          <a:xfrm>
            <a:off x="21990840" y="428217"/>
            <a:ext cx="1744350" cy="16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19"/>
                </a:lnTo>
                <a:lnTo>
                  <a:pt x="3513" y="21600"/>
                </a:lnTo>
                <a:lnTo>
                  <a:pt x="18087" y="21600"/>
                </a:lnTo>
                <a:lnTo>
                  <a:pt x="21600" y="1931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93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6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leo Light"/>
        <a:ea typeface="Aleo Light"/>
        <a:cs typeface="Aleo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leo Light"/>
        <a:ea typeface="Aleo Light"/>
        <a:cs typeface="Aleo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le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875</Words>
  <Application>Microsoft Macintosh PowerPoint</Application>
  <PresentationFormat>Custom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Aleo Light</vt:lpstr>
      <vt:lpstr>Aleo-Regular</vt:lpstr>
      <vt:lpstr>Arial</vt:lpstr>
      <vt:lpstr>Helvetica Light</vt:lpstr>
      <vt:lpstr>Lucida Grande</vt:lpstr>
      <vt:lpstr>White</vt:lpstr>
      <vt:lpstr>State &amp; Federal Grant &amp; Loan Options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 Vertz</cp:lastModifiedBy>
  <cp:revision>32</cp:revision>
  <dcterms:modified xsi:type="dcterms:W3CDTF">2020-05-19T17:18:44Z</dcterms:modified>
</cp:coreProperties>
</file>