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96" r:id="rId2"/>
    <p:sldId id="261" r:id="rId3"/>
    <p:sldId id="433" r:id="rId4"/>
    <p:sldId id="442" r:id="rId5"/>
    <p:sldId id="443" r:id="rId6"/>
    <p:sldId id="444" r:id="rId7"/>
    <p:sldId id="440" r:id="rId8"/>
    <p:sldId id="434" r:id="rId9"/>
    <p:sldId id="435" r:id="rId10"/>
    <p:sldId id="441" r:id="rId11"/>
    <p:sldId id="436" r:id="rId12"/>
    <p:sldId id="437" r:id="rId13"/>
    <p:sldId id="438" r:id="rId14"/>
    <p:sldId id="439" r:id="rId15"/>
    <p:sldId id="27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1pPr>
    <a:lvl2pPr marL="0" marR="0" indent="228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2pPr>
    <a:lvl3pPr marL="0" marR="0" indent="457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3pPr>
    <a:lvl4pPr marL="0" marR="0" indent="685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4pPr>
    <a:lvl5pPr marL="0" marR="0" indent="9144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5pPr>
    <a:lvl6pPr marL="0" marR="0" indent="11430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6pPr>
    <a:lvl7pPr marL="0" marR="0" indent="1371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7pPr>
    <a:lvl8pPr marL="0" marR="0" indent="1600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8pPr>
    <a:lvl9pPr marL="0" marR="0" indent="1828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0"/>
  </p:normalViewPr>
  <p:slideViewPr>
    <p:cSldViewPr snapToGrid="0" snapToObjects="1">
      <p:cViewPr varScale="1">
        <p:scale>
          <a:sx n="52" d="100"/>
          <a:sy n="52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tzmarketing.co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z Marketing"/>
          <p:cNvSpPr txBox="1"/>
          <p:nvPr/>
        </p:nvSpPr>
        <p:spPr>
          <a:xfrm>
            <a:off x="2890212" y="11952831"/>
            <a:ext cx="406109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r>
              <a:t>Vertz Marketing	</a:t>
            </a:r>
          </a:p>
        </p:txBody>
      </p:sp>
      <p:sp>
        <p:nvSpPr>
          <p:cNvPr id="12" name="www.vertzmarketing.com"/>
          <p:cNvSpPr txBox="1"/>
          <p:nvPr/>
        </p:nvSpPr>
        <p:spPr>
          <a:xfrm>
            <a:off x="10161452" y="11952831"/>
            <a:ext cx="406109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www.vertzmarketing.com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B59C-366D-A042-A15D-5429834F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49615-0E07-DC42-998F-52B5548AF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696BA0-9F03-EC43-A808-1F92E0C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mag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931333" indent="-931333"/>
            <a:lvl2pPr marL="1490133" indent="-931333"/>
            <a:lvl3pPr marL="2048933" indent="-931333"/>
            <a:lvl4pPr marL="2607733" indent="-931333"/>
            <a:lvl5pPr marL="3166533" indent="-93133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124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r>
              <a:t>–Johnny Appleseed</a:t>
            </a:r>
          </a:p>
        </p:txBody>
      </p:sp>
      <p:sp>
        <p:nvSpPr>
          <p:cNvPr id="101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2387600" y="5867400"/>
            <a:ext cx="19621500" cy="1244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1pPr>
      <a:lvl2pPr marL="0" marR="0" indent="228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2pPr>
      <a:lvl3pPr marL="0" marR="0" indent="457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3pPr>
      <a:lvl4pPr marL="0" marR="0" indent="685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4pPr>
      <a:lvl5pPr marL="0" marR="0" indent="9144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5pPr>
      <a:lvl6pPr marL="0" marR="0" indent="11430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6pPr>
      <a:lvl7pPr marL="0" marR="0" indent="1371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7pPr>
      <a:lvl8pPr marL="0" marR="0" indent="1600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8pPr>
      <a:lvl9pPr marL="0" marR="0" indent="1828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9pPr>
    </p:titleStyle>
    <p:bodyStyle>
      <a:lvl1pPr marL="91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1pPr>
      <a:lvl2pPr marL="155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2pPr>
      <a:lvl3pPr marL="218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3pPr>
      <a:lvl4pPr marL="282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4pPr>
      <a:lvl5pPr marL="345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5pPr>
      <a:lvl6pPr marL="409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6pPr>
      <a:lvl7pPr marL="472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7pPr>
      <a:lvl8pPr marL="536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8pPr>
      <a:lvl9pPr marL="599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MV@VERTZMARKETING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relief.sba.gov/#/" TargetMode="External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loans/paycheck-protection-program" TargetMode="External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009292"/>
            <a:ext cx="16459200" cy="1266092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State &amp; Federal Grant &amp; Loan Options</a:t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D8173-D1DC-C949-A1BD-44D758F9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666" y="10488893"/>
            <a:ext cx="2749551" cy="2749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2BF18-C395-7247-BB2E-0A0BEBEE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24" y="6858000"/>
            <a:ext cx="3108778" cy="2735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F6497-036D-E040-A765-3C6BB080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546" y="6858000"/>
            <a:ext cx="6502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242177"/>
            <a:ext cx="16061814" cy="912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Dates: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Small Businesses &amp; Sole Proprietorships Can Start Applying on April 3</a:t>
            </a:r>
            <a:r>
              <a:rPr lang="en-US" sz="4400" baseline="30000" dirty="0">
                <a:solidFill>
                  <a:srgbClr val="002060"/>
                </a:solidFill>
              </a:rPr>
              <a:t>rd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Independent Contractors &amp; Self-Employed Can Start Applying on April 10</a:t>
            </a:r>
            <a:r>
              <a:rPr lang="en-US" sz="4400" baseline="30000" dirty="0">
                <a:solidFill>
                  <a:srgbClr val="002060"/>
                </a:solidFill>
              </a:rPr>
              <a:t>th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Apply Right Away – There is a Funding Cap!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Application is 1 Page Only! Should Take 3 Minutes To Apply!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E821A1D-0C78-3944-BA52-FCCA2BFA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19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607917"/>
            <a:ext cx="16061814" cy="838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 you can use the funds for: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Payroll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Rent or Mortgage on Business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Business Utilities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Employee Benefits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Interest on Existing Business Loans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F26400B3-2419-044F-A761-081A41FA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24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095232"/>
            <a:ext cx="16061814" cy="741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‘Covered Period’ = February 15 to June 30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need to track what you spent money on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Are you doing your best to maintain and re-hire employees?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will need to provide documentation to the SBA so your funding is turned into a grant (forgivable loan)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3A731B0A-4669-4148-A1CB-40755C5F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29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095234"/>
            <a:ext cx="16061814" cy="741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Payroll Tax Relief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can forgo paying any further payroll taxes for your employees for the rest of 2020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This is not a waiver of payment - this is still owed in the future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50% must be repaid in 2021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50% must be repaid in 2022</a:t>
            </a: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21881A7C-CECA-A046-91DA-3BF4B753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642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State Future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75079" y="3351004"/>
            <a:ext cx="16061814" cy="81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Leadership of both parties and Governor are working on a package to fill gaps of the CARES Act for small business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Ideas include: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Wisconsin Payroll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Grant Gap for Reduced Payroll Formula of CARES Act Convertible Grant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Unemployment Insurance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Sales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Real Loan/Grant Opportunities</a:t>
            </a: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618AA57F-48C4-6B42-BEB9-749AD1E6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46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HANK YOU"/>
          <p:cNvSpPr txBox="1"/>
          <p:nvPr/>
        </p:nvSpPr>
        <p:spPr>
          <a:xfrm>
            <a:off x="-4853066" y="6121594"/>
            <a:ext cx="18514487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endParaRPr dirty="0"/>
          </a:p>
        </p:txBody>
      </p:sp>
      <p:pic>
        <p:nvPicPr>
          <p:cNvPr id="317" name="Vertz Marketing Logo Color.png" descr="Vertz Marketing Logo Color.png"/>
          <p:cNvPicPr>
            <a:picLocks noChangeAspect="1"/>
          </p:cNvPicPr>
          <p:nvPr/>
        </p:nvPicPr>
        <p:blipFill>
          <a:blip r:embed="rId2"/>
          <a:srcRect t="4122"/>
          <a:stretch>
            <a:fillRect/>
          </a:stretch>
        </p:blipFill>
        <p:spPr>
          <a:xfrm>
            <a:off x="9641772" y="2577627"/>
            <a:ext cx="5100456" cy="489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9" name="TIMV@VERTZMARKETING.COM"/>
          <p:cNvSpPr txBox="1"/>
          <p:nvPr/>
        </p:nvSpPr>
        <p:spPr>
          <a:xfrm>
            <a:off x="3032218" y="9725002"/>
            <a:ext cx="10237056" cy="93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2400"/>
              </a:spcBef>
              <a:defRPr sz="5000" u="sng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  <a:hlinkClick r:id="rId3"/>
              </a:defRPr>
            </a:lvl1pPr>
          </a:lstStyle>
          <a:p>
            <a:pPr>
              <a:defRPr u="none"/>
            </a:pPr>
            <a:endParaRPr u="sng" dirty="0">
              <a:hlinkClick r:id="rId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  <p:bldP spid="317" grpId="2" animBg="1" advAuto="0"/>
      <p:bldP spid="319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Wisconsin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881595"/>
            <a:ext cx="16061814" cy="584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https://wisconsinsbdc.org/services/covid-19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Small Business 20/20 Program - $20K Grant (2 Months Payroll &amp; Rent). Need to be a current loan holder of WWBIC (Wisconsin Women’s Business Initiative Corporation – </a:t>
            </a:r>
            <a:r>
              <a:rPr lang="en-US" sz="4400" dirty="0" err="1">
                <a:solidFill>
                  <a:srgbClr val="002060"/>
                </a:solidFill>
              </a:rPr>
              <a:t>wwbic.com</a:t>
            </a:r>
            <a:r>
              <a:rPr lang="en-US" sz="4400" dirty="0">
                <a:solidFill>
                  <a:srgbClr val="002060"/>
                </a:solidFill>
              </a:rPr>
              <a:t>) or MEDC (Milwaukee Economic Development Corporation – </a:t>
            </a:r>
            <a:r>
              <a:rPr lang="en-US" sz="4400" dirty="0" err="1">
                <a:solidFill>
                  <a:srgbClr val="002060"/>
                </a:solidFill>
              </a:rPr>
              <a:t>medconline.com</a:t>
            </a:r>
            <a:r>
              <a:rPr lang="en-US" sz="4400" dirty="0">
                <a:solidFill>
                  <a:srgbClr val="002060"/>
                </a:solidFill>
              </a:rPr>
              <a:t>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A94C73E3-09F5-B54A-8FB1-5E6F6A9D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2" animBg="1" advAuto="0"/>
      <p:bldP spid="182" grpId="1" animBg="1" advAuto="0"/>
      <p:bldP spid="183" grpId="3" animBg="1" advAuto="0"/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2776917"/>
            <a:ext cx="16061814" cy="1005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Federal Disaster Loan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r>
              <a:rPr lang="en-US" sz="4400" dirty="0">
                <a:solidFill>
                  <a:srgbClr val="002060"/>
                </a:solidFill>
                <a:sym typeface="Aleo-Regular"/>
              </a:rPr>
              <a:t> </a:t>
            </a:r>
            <a:r>
              <a:rPr lang="en-US" sz="4000" dirty="0">
                <a:solidFill>
                  <a:srgbClr val="002060"/>
                </a:solidFill>
                <a:sym typeface="Aleo-Regular"/>
              </a:rPr>
              <a:t>- not through a SBA lender bank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Can apply to receive UP TO $10K emergency advance that could then be given as a grant and awarded within 3 days. $10K Grant link is: </a:t>
            </a: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Loans under $200K do not require a personal guaranty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No payments, interest for 12 months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Interest rate is 3.75%, up to 30 years amortization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64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942640"/>
            <a:ext cx="16061814" cy="571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Companies receiving the EIDL have reported it taking 7 to 10 days for approval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Companies have reported the following formula to determine eligibility…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92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5003682"/>
            <a:ext cx="16061814" cy="559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Gross Revenues – Cost of Goods Sold = Gross Profit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Gross Profit / Gross Revenue = Gross Profit %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(Gross Profit % x Gross Revenue) / 2 = Loan Amount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09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455327"/>
            <a:ext cx="16061814" cy="669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$500,000 - $200,000 = $300,000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$300,000 / $500,000 = .6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(.6 x $500,000) /2 = $150,000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$150,000 is loan amount limit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84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287826"/>
            <a:ext cx="16061814" cy="902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Entities applying for loans under the Disaster Loan Program in response to COVID-19 may, during the covered period, request an emergency advance from the Administrator of up to $10,000, which does not have to be repaid, even if the loan application is later denied. The Administrator is charged with verifying an applicant’s eligibility by accepting a “self-certification.” Advances are to be awarded within three days of an application.</a:t>
            </a: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Advances may be used for purposes already authorized under the SBA Disaster Loan Program, including: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Providing sick leave to employees unable to work due to direct effect of COVID-19;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Maintaining payroll during business disruptions during slow-downs;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Meeting increased supply chain costs;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Making rent or mortgage payments; and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Repaying debts that cannot be paid due to lost revenue.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1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2915418"/>
            <a:ext cx="16061814" cy="977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CARES ACT Convertible Grant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https://www.sba.gov/funding-programs/loans/paycheck-protection-program</a:t>
            </a:r>
            <a:endParaRPr lang="en-US" sz="4000" dirty="0">
              <a:solidFill>
                <a:srgbClr val="002060"/>
              </a:solidFill>
              <a:sym typeface="Aleo-Regular"/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Up to 100% can be turned into a grant (convertible loan)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Treasury secretary claims these will be processed and funded within one 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Here’s the formula for what you can get….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CD7B3541-99BA-984E-B4F7-74E81856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50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546874"/>
            <a:ext cx="16061814" cy="851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Formula: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What’s your average monthly payroll including all taxes over the past 12 months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 your average monthly cost for healthcare, dental, vision, retirement (any benefits you give your employees)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Take that monthly average the multiply by 2.5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This is the amount of your convertible grant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E821A1D-0C78-3944-BA52-FCCA2BFA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80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eo Light"/>
        <a:ea typeface="Aleo Light"/>
        <a:cs typeface="Aleo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eo Light"/>
        <a:ea typeface="Aleo Light"/>
        <a:cs typeface="Aleo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738</Words>
  <Application>Microsoft Macintosh PowerPoint</Application>
  <PresentationFormat>Custom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Aleo Light</vt:lpstr>
      <vt:lpstr>Aleo-Regular</vt:lpstr>
      <vt:lpstr>Arial</vt:lpstr>
      <vt:lpstr>Helvetica Light</vt:lpstr>
      <vt:lpstr>Lucida Grande</vt:lpstr>
      <vt:lpstr>White</vt:lpstr>
      <vt:lpstr>State &amp; Federal Grant &amp; Loan Options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Vertz</cp:lastModifiedBy>
  <cp:revision>24</cp:revision>
  <dcterms:modified xsi:type="dcterms:W3CDTF">2020-04-01T15:16:34Z</dcterms:modified>
</cp:coreProperties>
</file>